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Helvetica Neue"/>
      <p:regular r:id="rId34"/>
      <p:bold r:id="rId35"/>
      <p:italic r:id="rId36"/>
      <p:boldItalic r:id="rId37"/>
    </p:embeddedFont>
    <p:embeddedFont>
      <p:font typeface="Karl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rla-italic.fntdata"/><Relationship Id="rId20" Type="http://schemas.openxmlformats.org/officeDocument/2006/relationships/slide" Target="slides/slide16.xml"/><Relationship Id="rId41" Type="http://schemas.openxmlformats.org/officeDocument/2006/relationships/font" Target="fonts/Karla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8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1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3.xml"/><Relationship Id="rId39" Type="http://schemas.openxmlformats.org/officeDocument/2006/relationships/font" Target="fonts/Karla-bold.fntdata"/><Relationship Id="rId16" Type="http://schemas.openxmlformats.org/officeDocument/2006/relationships/slide" Target="slides/slide12.xml"/><Relationship Id="rId38" Type="http://schemas.openxmlformats.org/officeDocument/2006/relationships/font" Target="fonts/Karla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61892c5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61892c5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hats right we brought the tables 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lease consider giving those who sit in the back a chance — its hard to see back there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61892c52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61892c52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text fields, password fields, check boxes, radio buttons, sliders and any other field designed for user input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61892c52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61892c52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</a:t>
            </a:r>
            <a:r>
              <a:rPr lang="en"/>
              <a:t>oving your mouse horizontally vs scrolling a drop down menu?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THE TINY NUMBERS????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</a:t>
            </a:r>
            <a:r>
              <a:rPr lang="en"/>
              <a:t>hy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61892c52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61892c52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minimization — similar to only asking what’s necessary, makes it less loaded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ll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andatory vs some optional is debated; but note that if you do include optional fields, make sure that it is very clear which ones are optional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1892c52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1892c52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</a:t>
            </a:r>
            <a:r>
              <a:rPr lang="en"/>
              <a:t>ou still see this on most forms but try to avoid the asterisk — it’s might not be common general knowledge that * denotes required (may seem obvious to you, but trust me not everyone knows this), and even when you do explicitly state so, not all users read everything on a form.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Furthermore seems kind of redundant if like 80% of your form is mandatory and you put * for nearly every single field — just denote the ones that are optional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</a:t>
            </a:r>
            <a:r>
              <a:rPr lang="en"/>
              <a:t>ust less visual noise overall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61892c52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61892c52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 all cases negations are less understandable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61892c52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61892c52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</a:t>
            </a:r>
            <a:r>
              <a:rPr lang="en"/>
              <a:t>hould avoid having a static default value UNLESS you think a large portion of your users (like 90%) will select that value, especially if its a required field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</a:t>
            </a:r>
            <a:r>
              <a:rPr lang="en"/>
              <a:t>hy? </a:t>
            </a:r>
            <a:r>
              <a:rPr lang="en"/>
              <a:t>m</a:t>
            </a:r>
            <a:r>
              <a:rPr lang="en"/>
              <a:t>ore likely to have more errors because people scan quickly and don’t take time to carefully read all the choices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</a:t>
            </a:r>
            <a:r>
              <a:rPr lang="en"/>
              <a:t>ill probably skip by something that already has a value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</a:t>
            </a:r>
            <a:r>
              <a:rPr lang="en"/>
              <a:t>owever you can use defaults SMARTLY, allows users to complete form more quickly and accurately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</a:t>
            </a:r>
            <a:r>
              <a:rPr lang="en"/>
              <a:t>.g. select country based on geo location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</a:t>
            </a:r>
            <a:r>
              <a:rPr lang="en"/>
              <a:t>ut still use with caution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61892c52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61892c52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ell you what the corresponding input fields mean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lear label text allows for accessible interaction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61892c52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61892c52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1892c52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1892c52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</a:t>
            </a:r>
            <a:r>
              <a:rPr lang="en"/>
              <a:t>abels are not help texts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</a:t>
            </a:r>
            <a:r>
              <a:rPr lang="en"/>
              <a:t>sers need to be able to scan quickly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</a:t>
            </a:r>
            <a:r>
              <a:rPr lang="en"/>
              <a:t>revious amazon form resulted in slower completion rates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61892c52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61892c52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eft: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</a:t>
            </a:r>
            <a:r>
              <a:rPr lang="en"/>
              <a:t>ros: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</a:t>
            </a:r>
            <a:r>
              <a:rPr lang="en"/>
              <a:t>eed less vertical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</a:t>
            </a:r>
            <a:r>
              <a:rPr lang="en"/>
              <a:t>equires a little more attention--line of sight goes in a zig zag direction, which results in slower completion time (might want for things like drivers license or ssn)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</a:t>
            </a:r>
            <a:r>
              <a:rPr lang="en"/>
              <a:t>ons: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</a:t>
            </a:r>
            <a:r>
              <a:rPr lang="en"/>
              <a:t>eed more horizontal space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</a:t>
            </a:r>
            <a:r>
              <a:rPr lang="en"/>
              <a:t>lowest completion rates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</a:t>
            </a:r>
            <a:r>
              <a:rPr lang="en"/>
              <a:t>oor multi-language support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</a:t>
            </a:r>
            <a:r>
              <a:rPr lang="en"/>
              <a:t>anguages like french can have labels as twice as long as english counterparts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right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pros: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also need less vertical space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best visual connection btween label and form--right next to each other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cons: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also need more horizontal space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also poor multi-language support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top: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pros: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need less horizontal space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best completion rates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easiest to process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best for multi-language support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cons: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need more vertical space; not ideal for longer forms </a:t>
            </a:r>
            <a:endParaRPr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61892c5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61892c5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spam haha but theyre IMPORTANT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61892c52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61892c52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</a:t>
            </a:r>
            <a:r>
              <a:rPr lang="en"/>
              <a:t>ood for things with few input fields, e.g., username and password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</a:t>
            </a:r>
            <a:r>
              <a:rPr lang="en"/>
              <a:t>empting because it optimizes space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</a:t>
            </a:r>
            <a:r>
              <a:rPr lang="en"/>
              <a:t>es theyre popular and look nice but…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1892c52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61892c52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placeholder text within a form field makes it difficult for people to remember what information belongs in a field, and to check for and fix errors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also poses additional burdens for users with visual and cognitive impairments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trains short term memory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w/out labels, users can’t double check their work  before submitting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ALSO when users see something written inside a text box, may assume that it has already been prefilled in and may ignore it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ields with stuff in them are less noticeable, eyes are drawn to empty boxes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or those who navigate with keyboard it’s even more annoying when you press tab before studying the next field and to click out to see what the input field requires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61892c52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61892c52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placeholder text shows by default, but once an input field is tapped and text is entered the placeholder text fades out and a top aligned label animates in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61892c52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61892c52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when user presses the button, the action is performed (such as submitting the data)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61892c52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61892c52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61892c52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61892c52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</a:t>
            </a:r>
            <a:r>
              <a:rPr lang="en"/>
              <a:t>ack of distinction leads to form failure, no visual prominence for which call to action you should 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</a:t>
            </a:r>
            <a:r>
              <a:rPr lang="en"/>
              <a:t>an increase prominence of primary action via color, weight, style, etc. —&gt; fewer errors made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61892c52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61892c52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</a:t>
            </a:r>
            <a:r>
              <a:rPr lang="en"/>
              <a:t> call to action should state the intent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</a:t>
            </a:r>
            <a:r>
              <a:rPr lang="en"/>
              <a:t>s</a:t>
            </a:r>
            <a:r>
              <a:rPr lang="en"/>
              <a:t>ubmit” is an generic term that gives the impression that the form is also generic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</a:t>
            </a:r>
            <a:r>
              <a:rPr lang="en"/>
              <a:t>onsider instead: sign up, create account, subscribe now, register free, send message,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</a:t>
            </a:r>
            <a:r>
              <a:rPr lang="en"/>
              <a:t>ut like labels, keep it succinct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1892c52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1892c52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8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user understands the result of the input by a feedback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most apps or sites use messages as a form of feedback/validation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 m</a:t>
            </a:r>
            <a:r>
              <a:rPr lang="en">
                <a:solidFill>
                  <a:schemeClr val="dk1"/>
                </a:solidFill>
              </a:rPr>
              <a:t>essages notify the user about result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they can be positive (indicating that the form was submitted successfully) or negative (“The number you’ve provided is incorrect”)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61892c52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61892c52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</a:t>
            </a:r>
            <a:r>
              <a:rPr lang="en"/>
              <a:t>ome cool examples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</a:t>
            </a:r>
            <a:r>
              <a:rPr lang="en"/>
              <a:t> tried finding the source of the blue button gif but the tumblr blog was deleted :(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e1cbac3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e1cbac3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e2a1a45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e2a1a45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lang="en"/>
              <a:t>all asked for more real-world application/implementation (yes we read the feedback)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b2aabf27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b2aabf27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otherwise known as a webform/HTML form, </a:t>
            </a:r>
            <a:r>
              <a:rPr lang="en" sz="1200">
                <a:solidFill>
                  <a:schemeClr val="dk1"/>
                </a:solidFill>
              </a:rPr>
              <a:t>allows users to input data that is sent to servers for processing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e.g., filling in shipping information, credit card information, sign up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1892c52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61892c52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Stuff that’s typically in a form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61892c52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61892c52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includes ordering of fields, appearance on the page and logical connections between multiple fields.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hink of a form like a conversation: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What’s your name?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 is your birth date?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is your address? </a:t>
            </a:r>
            <a:r>
              <a:rPr lang="en"/>
              <a:t>e</a:t>
            </a:r>
            <a:r>
              <a:rPr lang="en"/>
              <a:t>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like any conversation, it should be represented by a logical communication between two parties — user and your app/site.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61892c52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61892c52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what’s the point of a prolonged conversation?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make sure you only ask what you really need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every extra field you add to a form will affect its conversion rate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always question why and how the information you request from your users is being used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details should be asked logically from a user’s perspective, not the application or database logic.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e.g., typically unusual to ask for someone’s address before their name.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group related information in logical blocks or sets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flow from one set of questions to the next will better resemble a conversation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grouping related fields together also helps users make sense of the information that they must fill in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61892c52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61892c52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sers think in batches — grouping things logically helps us streamline the thinking process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61892c5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61892c5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multiple columns disrupt a user’s vertical momentum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1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5" name="Google Shape;35;p1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Internal)" showMasterSp="0">
  <p:cSld name="Opening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13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DE6868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9" name="Google Shape;39;p13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6868"/>
              </a:buClr>
              <a:buSzPts val="3000"/>
              <a:buNone/>
              <a:defRPr i="0" sz="3000" u="none" cap="none" strike="noStrike">
                <a:solidFill>
                  <a:srgbClr val="DE68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14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3" name="Google Shape;43;p14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5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7" name="Google Shape;47;p15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8" name="Google Shape;48;p15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Design)" showMasterSp="0">
  <p:cSld name="TITLE_AND_BODY_1">
    <p:bg>
      <p:bgPr>
        <a:solidFill>
          <a:srgbClr val="75C36E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Come take a seat up front, its available!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;p3"/>
          <p:cNvSpPr txBox="1"/>
          <p:nvPr/>
        </p:nvSpPr>
        <p:spPr>
          <a:xfrm>
            <a:off x="3586325" y="3032825"/>
            <a:ext cx="4367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Programming)" showMasterSp="0">
  <p:cSld name="TITLE_AND_BODY_1_1">
    <p:bg>
      <p:bgPr>
        <a:solidFill>
          <a:srgbClr val="6191C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ttendance">
  <p:cSld name="CUSTOM_2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Attendance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9" name="Google Shape;1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9475" y="1844875"/>
            <a:ext cx="425050" cy="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2_2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Questions?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2" name="Google Shape;2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2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1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EFEFE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michelobultra.com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dd.io/go/mid-feedback" TargetMode="External"/><Relationship Id="rId4" Type="http://schemas.openxmlformats.org/officeDocument/2006/relationships/hyperlink" Target="https://forms.gle/yxyR4xDebnuZDuYx9" TargetMode="External"/><Relationship Id="rId5" Type="http://schemas.openxmlformats.org/officeDocument/2006/relationships/hyperlink" Target="https://wdd.io/media/assignment/sp19/final/spec-v3/index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gif"/><Relationship Id="rId4" Type="http://schemas.openxmlformats.org/officeDocument/2006/relationships/hyperlink" Target="https://www.snapwi.re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nngroup.com/articles/form-design-placeholders/" TargetMode="External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gif"/><Relationship Id="rId4" Type="http://schemas.openxmlformats.org/officeDocument/2006/relationships/image" Target="../media/image16.gif"/><Relationship Id="rId5" Type="http://schemas.openxmlformats.org/officeDocument/2006/relationships/hyperlink" Target="https://dribbble.com/shots/1254439--GIF-Float-Label-Form-Interaction" TargetMode="External"/><Relationship Id="rId6" Type="http://schemas.openxmlformats.org/officeDocument/2006/relationships/hyperlink" Target="https://dribbble.com/shots/2371603-Form-Flow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gif"/><Relationship Id="rId4" Type="http://schemas.openxmlformats.org/officeDocument/2006/relationships/image" Target="../media/image24.gif"/><Relationship Id="rId5" Type="http://schemas.openxmlformats.org/officeDocument/2006/relationships/image" Target="../media/image23.gif"/><Relationship Id="rId6" Type="http://schemas.openxmlformats.org/officeDocument/2006/relationships/hyperlink" Target="https://dribbble.com/shots/3821373-Form-Validation-Interaction-Design" TargetMode="External"/><Relationship Id="rId7" Type="http://schemas.openxmlformats.org/officeDocument/2006/relationships/hyperlink" Target="https://dribbble.com/shots/1426764-Submit-Button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5.gif"/><Relationship Id="rId5" Type="http://schemas.openxmlformats.org/officeDocument/2006/relationships/hyperlink" Target="https://dribbble.com/shots/2404232-Credit-card-checkout-02-Daily-UI" TargetMode="External"/><Relationship Id="rId6" Type="http://schemas.openxmlformats.org/officeDocument/2006/relationships/hyperlink" Target="https://dribbble.com/shots/1735395-Tictail-Checkou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5C36E"/>
                </a:solidFill>
              </a:rPr>
              <a:t>Input Fields</a:t>
            </a:r>
            <a:endParaRPr>
              <a:solidFill>
                <a:srgbClr val="75C36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747850" y="446227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u="sng">
                <a:hlinkClick r:id="rId3"/>
              </a:rPr>
              <a:t>Bad Date Input UI</a:t>
            </a:r>
            <a:endParaRPr b="1"/>
          </a:p>
        </p:txBody>
      </p:sp>
      <p:pic>
        <p:nvPicPr>
          <p:cNvPr id="115" name="Google Shape;115;p26"/>
          <p:cNvPicPr preferRelativeResize="0"/>
          <p:nvPr/>
        </p:nvPicPr>
        <p:blipFill rotWithShape="1">
          <a:blip r:embed="rId4">
            <a:alphaModFix/>
          </a:blip>
          <a:srcRect b="0" l="0" r="0" t="8567"/>
          <a:stretch/>
        </p:blipFill>
        <p:spPr>
          <a:xfrm>
            <a:off x="355175" y="150725"/>
            <a:ext cx="8342201" cy="421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Fields</a:t>
            </a:r>
            <a:endParaRPr/>
          </a:p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502925" y="1399650"/>
            <a:ext cx="8138100" cy="282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75C36E"/>
                </a:solidFill>
              </a:rPr>
              <a:t>Minimize</a:t>
            </a:r>
            <a:r>
              <a:rPr lang="en"/>
              <a:t> the number of fields as much as possible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75C36E"/>
                </a:solidFill>
              </a:rPr>
              <a:t>All</a:t>
            </a:r>
            <a:r>
              <a:rPr lang="en"/>
              <a:t> </a:t>
            </a:r>
            <a:r>
              <a:rPr lang="en"/>
              <a:t>Mandatory vs</a:t>
            </a:r>
            <a:r>
              <a:rPr lang="en"/>
              <a:t>. </a:t>
            </a:r>
            <a:r>
              <a:rPr b="1" lang="en">
                <a:solidFill>
                  <a:srgbClr val="75C36E"/>
                </a:solidFill>
              </a:rPr>
              <a:t>Some</a:t>
            </a:r>
            <a:r>
              <a:rPr lang="en"/>
              <a:t> Optional 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When to use </a:t>
            </a:r>
            <a:r>
              <a:rPr b="1" lang="en">
                <a:solidFill>
                  <a:srgbClr val="75C36E"/>
                </a:solidFill>
              </a:rPr>
              <a:t>default</a:t>
            </a:r>
            <a:r>
              <a:rPr lang="en"/>
              <a:t> values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C36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C36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Labeling Optional Fields</a:t>
            </a:r>
            <a:endParaRPr b="1"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12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Negations Make It Confusing</a:t>
            </a:r>
            <a:endParaRPr b="1"/>
          </a:p>
        </p:txBody>
      </p:sp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12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Default Values</a:t>
            </a:r>
            <a:endParaRPr b="1"/>
          </a:p>
        </p:txBody>
      </p:sp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275" y="764925"/>
            <a:ext cx="7232899" cy="26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5C36E"/>
                </a:solidFill>
              </a:rPr>
              <a:t>Field Labels</a:t>
            </a:r>
            <a:endParaRPr>
              <a:solidFill>
                <a:srgbClr val="75C36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502925" y="1399650"/>
            <a:ext cx="8138100" cy="282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75C36E"/>
                </a:solidFill>
              </a:rPr>
              <a:t>Succinct</a:t>
            </a:r>
            <a:r>
              <a:rPr lang="en"/>
              <a:t>, </a:t>
            </a:r>
            <a:r>
              <a:rPr b="1" lang="en">
                <a:solidFill>
                  <a:srgbClr val="75C36E"/>
                </a:solidFill>
              </a:rPr>
              <a:t>short</a:t>
            </a:r>
            <a:r>
              <a:rPr lang="en"/>
              <a:t>, and</a:t>
            </a:r>
            <a:r>
              <a:rPr b="1" lang="en">
                <a:solidFill>
                  <a:srgbClr val="75C36E"/>
                </a:solidFill>
              </a:rPr>
              <a:t> descriptive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Generally</a:t>
            </a:r>
            <a:r>
              <a:rPr b="1" lang="en">
                <a:solidFill>
                  <a:srgbClr val="75C36E"/>
                </a:solidFill>
              </a:rPr>
              <a:t> top</a:t>
            </a:r>
            <a:r>
              <a:rPr lang="en"/>
              <a:t>-aligned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75C36E"/>
                </a:solidFill>
              </a:rPr>
              <a:t>Floating</a:t>
            </a:r>
            <a:r>
              <a:rPr lang="en"/>
              <a:t> labels vs. </a:t>
            </a:r>
            <a:r>
              <a:rPr b="1" lang="en">
                <a:solidFill>
                  <a:srgbClr val="75C36E"/>
                </a:solidFill>
              </a:rPr>
              <a:t>Inline</a:t>
            </a:r>
            <a:r>
              <a:rPr lang="en"/>
              <a:t> text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C36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C36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Long vs. Short Labels - Amazon</a:t>
            </a:r>
            <a:endParaRPr b="1"/>
          </a:p>
        </p:txBody>
      </p:sp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13" y="295275"/>
            <a:ext cx="4619625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825" y="295286"/>
            <a:ext cx="2675875" cy="400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Left vs. Right vs. Top</a:t>
            </a:r>
            <a:endParaRPr b="1"/>
          </a:p>
        </p:txBody>
      </p:sp>
      <p:pic>
        <p:nvPicPr>
          <p:cNvPr id="163" name="Google Shape;163;p34"/>
          <p:cNvPicPr preferRelativeResize="0"/>
          <p:nvPr/>
        </p:nvPicPr>
        <p:blipFill rotWithShape="1">
          <a:blip r:embed="rId3">
            <a:alphaModFix/>
          </a:blip>
          <a:srcRect b="35325" l="0" r="0" t="0"/>
          <a:stretch/>
        </p:blipFill>
        <p:spPr>
          <a:xfrm>
            <a:off x="118625" y="953325"/>
            <a:ext cx="2704049" cy="20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4"/>
          <p:cNvPicPr preferRelativeResize="0"/>
          <p:nvPr/>
        </p:nvPicPr>
        <p:blipFill rotWithShape="1">
          <a:blip r:embed="rId4">
            <a:alphaModFix/>
          </a:blip>
          <a:srcRect b="18307" l="5544" r="0" t="0"/>
          <a:stretch/>
        </p:blipFill>
        <p:spPr>
          <a:xfrm>
            <a:off x="3248863" y="953325"/>
            <a:ext cx="2554825" cy="232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275" y="807450"/>
            <a:ext cx="2213800" cy="3131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34"/>
          <p:cNvCxnSpPr/>
          <p:nvPr/>
        </p:nvCxnSpPr>
        <p:spPr>
          <a:xfrm>
            <a:off x="3071025" y="240950"/>
            <a:ext cx="0" cy="4013100"/>
          </a:xfrm>
          <a:prstGeom prst="straightConnector1">
            <a:avLst/>
          </a:prstGeom>
          <a:noFill/>
          <a:ln cap="flat" cmpd="sng" w="19050">
            <a:solidFill>
              <a:srgbClr val="75C36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34"/>
          <p:cNvCxnSpPr/>
          <p:nvPr/>
        </p:nvCxnSpPr>
        <p:spPr>
          <a:xfrm>
            <a:off x="6115475" y="240950"/>
            <a:ext cx="0" cy="4013100"/>
          </a:xfrm>
          <a:prstGeom prst="straightConnector1">
            <a:avLst/>
          </a:prstGeom>
          <a:noFill/>
          <a:ln cap="flat" cmpd="sng" w="19050">
            <a:solidFill>
              <a:srgbClr val="75C36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502925" y="1028700"/>
            <a:ext cx="8138100" cy="34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Mid-semester evaluation form:</a:t>
            </a:r>
            <a:r>
              <a:rPr lang="en">
                <a:solidFill>
                  <a:srgbClr val="6191C2"/>
                </a:solidFill>
              </a:rPr>
              <a:t> </a:t>
            </a:r>
            <a:r>
              <a:rPr b="1" lang="en" u="sng">
                <a:solidFill>
                  <a:srgbClr val="75C36E"/>
                </a:solidFill>
                <a:highlight>
                  <a:srgbClr val="FFFFFF"/>
                </a:highlight>
                <a:hlinkClick r:id="rId3"/>
              </a:rPr>
              <a:t>https://wdd.io/go/mid-feedback</a:t>
            </a:r>
            <a:r>
              <a:rPr b="1" lang="en">
                <a:solidFill>
                  <a:srgbClr val="75C36E"/>
                </a:solidFill>
                <a:highlight>
                  <a:srgbClr val="FFFFFF"/>
                </a:highlight>
              </a:rPr>
              <a:t> </a:t>
            </a:r>
            <a:endParaRPr b="1">
              <a:solidFill>
                <a:srgbClr val="75C36E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b="1" lang="en">
                <a:solidFill>
                  <a:schemeClr val="lt2"/>
                </a:solidFill>
                <a:highlight>
                  <a:schemeClr val="lt1"/>
                </a:highlight>
              </a:rPr>
              <a:t>Will take a break mid-class to fill out</a:t>
            </a:r>
            <a:endParaRPr b="1">
              <a:solidFill>
                <a:srgbClr val="75C36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75C36E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>
                <a:highlight>
                  <a:srgbClr val="FFFFFF"/>
                </a:highlight>
              </a:rPr>
              <a:t>Peer-evaluation form:</a:t>
            </a:r>
            <a:r>
              <a:rPr b="1" lang="en">
                <a:solidFill>
                  <a:srgbClr val="75C36E"/>
                </a:solidFill>
                <a:highlight>
                  <a:srgbClr val="FFFFFF"/>
                </a:highlight>
              </a:rPr>
              <a:t> </a:t>
            </a:r>
            <a:r>
              <a:rPr b="1" lang="en" u="sng">
                <a:solidFill>
                  <a:srgbClr val="75C36E"/>
                </a:solidFill>
                <a:highlight>
                  <a:srgbClr val="FFFFFF"/>
                </a:highlight>
                <a:hlinkClick r:id="rId4"/>
              </a:rPr>
              <a:t>https://forms.gle/yxyR4xDebnuZDuYx9</a:t>
            </a:r>
            <a:endParaRPr b="1">
              <a:solidFill>
                <a:srgbClr val="75C36E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b="1" lang="en">
                <a:highlight>
                  <a:srgbClr val="FFFFFF"/>
                </a:highlight>
              </a:rPr>
              <a:t>All of your team members need to fill out this form in order to receive credit for your project.</a:t>
            </a:r>
            <a:endParaRPr b="1"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>
                <a:highlight>
                  <a:srgbClr val="FFFFFF"/>
                </a:highlight>
              </a:rPr>
              <a:t>Due </a:t>
            </a:r>
            <a:r>
              <a:rPr b="1" lang="en" u="sng">
                <a:highlight>
                  <a:srgbClr val="FFFFFF"/>
                </a:highlight>
              </a:rPr>
              <a:t>TONIGHT</a:t>
            </a:r>
            <a:r>
              <a:rPr b="1" lang="en">
                <a:highlight>
                  <a:srgbClr val="FFFFFF"/>
                </a:highlight>
              </a:rPr>
              <a:t>, 8:30pm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>
                <a:highlight>
                  <a:srgbClr val="FFFFFF"/>
                </a:highlight>
              </a:rPr>
              <a:t>Final project released! </a:t>
            </a:r>
            <a:endParaRPr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>
                <a:highlight>
                  <a:srgbClr val="FFFFFF"/>
                </a:highlight>
              </a:rPr>
              <a:t>Specs here:</a:t>
            </a:r>
            <a:r>
              <a:rPr b="1" lang="en" u="sng">
                <a:solidFill>
                  <a:srgbClr val="6191C2"/>
                </a:solidFill>
                <a:highlight>
                  <a:srgbClr val="FFFFFF"/>
                </a:highlight>
              </a:rPr>
              <a:t> </a:t>
            </a:r>
            <a:r>
              <a:rPr b="1" lang="en" u="sng">
                <a:solidFill>
                  <a:srgbClr val="75C36E"/>
                </a:solidFill>
                <a:hlinkClick r:id="rId5"/>
              </a:rPr>
              <a:t>https://wdd.io/media/assignment/sp19/final/spec-v3/index.html</a:t>
            </a:r>
            <a:endParaRPr b="1" u="sng">
              <a:solidFill>
                <a:srgbClr val="75C36E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>
                <a:highlight>
                  <a:srgbClr val="FFFFFF"/>
                </a:highlight>
              </a:rPr>
              <a:t>Check-in by </a:t>
            </a:r>
            <a:r>
              <a:rPr b="1" lang="en">
                <a:highlight>
                  <a:srgbClr val="FFFFFF"/>
                </a:highlight>
              </a:rPr>
              <a:t>April 17th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Inline Labels (Placeholder Text)</a:t>
            </a:r>
            <a:endParaRPr/>
          </a:p>
        </p:txBody>
      </p:sp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125" y="1191163"/>
            <a:ext cx="3992290" cy="29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 u="sng">
                <a:hlinkClick r:id="rId4"/>
              </a:rPr>
              <a:t>Snapwire</a:t>
            </a:r>
            <a:endParaRPr b="1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u="sng">
                <a:hlinkClick r:id="rId3"/>
              </a:rPr>
              <a:t>wait… where’d the label go?</a:t>
            </a:r>
            <a:endParaRPr b="1"/>
          </a:p>
        </p:txBody>
      </p:sp>
      <p:sp>
        <p:nvSpPr>
          <p:cNvPr id="180" name="Google Shape;180;p36"/>
          <p:cNvSpPr txBox="1"/>
          <p:nvPr>
            <p:ph idx="4294967295"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but bad when there’s lot’s of input needed</a:t>
            </a:r>
            <a:endParaRPr/>
          </a:p>
        </p:txBody>
      </p:sp>
      <p:pic>
        <p:nvPicPr>
          <p:cNvPr id="181" name="Google Shape;1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188" y="1001975"/>
            <a:ext cx="6487586" cy="31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 Floating Labels</a:t>
            </a:r>
            <a:endParaRPr/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13" y="1215963"/>
            <a:ext cx="3926114" cy="294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900" y="1215975"/>
            <a:ext cx="3926100" cy="29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702425" y="4246400"/>
            <a:ext cx="2313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 u="sng">
                <a:hlinkClick r:id="rId5"/>
              </a:rPr>
              <a:t>Dribble</a:t>
            </a:r>
            <a:endParaRPr b="1" sz="1200"/>
          </a:p>
        </p:txBody>
      </p:sp>
      <p:sp>
        <p:nvSpPr>
          <p:cNvPr id="190" name="Google Shape;190;p37"/>
          <p:cNvSpPr txBox="1"/>
          <p:nvPr/>
        </p:nvSpPr>
        <p:spPr>
          <a:xfrm>
            <a:off x="4623900" y="4132250"/>
            <a:ext cx="1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  <a:hlinkClick r:id="rId6"/>
              </a:rPr>
              <a:t>Leonardo Zakour</a:t>
            </a:r>
            <a:endParaRPr>
              <a:solidFill>
                <a:srgbClr val="53535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5C36E"/>
                </a:solidFill>
              </a:rPr>
              <a:t>Action Buttons</a:t>
            </a:r>
            <a:endParaRPr>
              <a:solidFill>
                <a:srgbClr val="75C36E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Buttons</a:t>
            </a:r>
            <a:endParaRPr/>
          </a:p>
        </p:txBody>
      </p:sp>
      <p:sp>
        <p:nvSpPr>
          <p:cNvPr id="201" name="Google Shape;201;p39"/>
          <p:cNvSpPr txBox="1"/>
          <p:nvPr>
            <p:ph idx="1" type="body"/>
          </p:nvPr>
        </p:nvSpPr>
        <p:spPr>
          <a:xfrm>
            <a:off x="502925" y="1399650"/>
            <a:ext cx="8138100" cy="282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Differentiate </a:t>
            </a:r>
            <a:r>
              <a:rPr b="1" lang="en">
                <a:solidFill>
                  <a:srgbClr val="75C36E"/>
                </a:solidFill>
              </a:rPr>
              <a:t>primary</a:t>
            </a:r>
            <a:r>
              <a:rPr lang="en"/>
              <a:t> from </a:t>
            </a:r>
            <a:r>
              <a:rPr b="1" lang="en">
                <a:solidFill>
                  <a:srgbClr val="75C36E"/>
                </a:solidFill>
              </a:rPr>
              <a:t>secondary</a:t>
            </a:r>
            <a:r>
              <a:rPr lang="en"/>
              <a:t> actions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Be aware of button </a:t>
            </a:r>
            <a:r>
              <a:rPr b="1" lang="en">
                <a:solidFill>
                  <a:srgbClr val="75C36E"/>
                </a:solidFill>
              </a:rPr>
              <a:t>naming conventions</a:t>
            </a:r>
            <a:endParaRPr b="1">
              <a:solidFill>
                <a:srgbClr val="75C36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C36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Primary</a:t>
            </a:r>
            <a:r>
              <a:rPr b="1" lang="en"/>
              <a:t> vs. Secondary Actions</a:t>
            </a:r>
            <a:endParaRPr b="1"/>
          </a:p>
        </p:txBody>
      </p:sp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1375"/>
            <a:ext cx="8839200" cy="3204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Descriptive Call to Action</a:t>
            </a:r>
            <a:endParaRPr b="1"/>
          </a:p>
        </p:txBody>
      </p:sp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1375"/>
            <a:ext cx="8839200" cy="3204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5C36E"/>
                </a:solidFill>
              </a:rPr>
              <a:t>Feedback</a:t>
            </a:r>
            <a:endParaRPr>
              <a:solidFill>
                <a:srgbClr val="75C36E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50925"/>
            <a:ext cx="4373876" cy="3280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3"/>
          <p:cNvPicPr preferRelativeResize="0"/>
          <p:nvPr/>
        </p:nvPicPr>
        <p:blipFill rotWithShape="1">
          <a:blip r:embed="rId4">
            <a:alphaModFix/>
          </a:blip>
          <a:srcRect b="27206" l="14943" r="11152" t="23879"/>
          <a:stretch/>
        </p:blipFill>
        <p:spPr>
          <a:xfrm>
            <a:off x="5104450" y="650925"/>
            <a:ext cx="3689025" cy="162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5">
            <a:alphaModFix/>
          </a:blip>
          <a:srcRect b="27709" l="19527" r="18422" t="27677"/>
          <a:stretch/>
        </p:blipFill>
        <p:spPr>
          <a:xfrm>
            <a:off x="5389362" y="2382625"/>
            <a:ext cx="3119201" cy="1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/>
          <p:nvPr>
            <p:ph idx="1" type="body"/>
          </p:nvPr>
        </p:nvSpPr>
        <p:spPr>
          <a:xfrm>
            <a:off x="398825" y="4118050"/>
            <a:ext cx="2313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lt2"/>
                </a:solidFill>
                <a:hlinkClick r:id="rId6"/>
              </a:rPr>
              <a:t>Emmanuel Torres</a:t>
            </a:r>
            <a:r>
              <a:rPr lang="en">
                <a:solidFill>
                  <a:schemeClr val="lt2"/>
                </a:solidFill>
              </a:rPr>
              <a:t> </a:t>
            </a:r>
            <a:endParaRPr b="1" sz="1200"/>
          </a:p>
        </p:txBody>
      </p:sp>
      <p:sp>
        <p:nvSpPr>
          <p:cNvPr id="227" name="Google Shape;227;p43"/>
          <p:cNvSpPr txBox="1"/>
          <p:nvPr/>
        </p:nvSpPr>
        <p:spPr>
          <a:xfrm>
            <a:off x="5104450" y="4003900"/>
            <a:ext cx="1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  <a:hlinkClick r:id="rId7"/>
              </a:rPr>
              <a:t>Colin Garven </a:t>
            </a:r>
            <a:endParaRPr b="1"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Forms</a:t>
            </a:r>
            <a:endParaRPr/>
          </a:p>
        </p:txBody>
      </p:sp>
      <p:sp>
        <p:nvSpPr>
          <p:cNvPr id="65" name="Google Shape;65;p18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Week 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Form?</a:t>
            </a:r>
            <a:endParaRPr/>
          </a:p>
        </p:txBody>
      </p:sp>
      <p:pic>
        <p:nvPicPr>
          <p:cNvPr id="71" name="Google Shape;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1128900"/>
            <a:ext cx="3864400" cy="28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275" y="1128900"/>
            <a:ext cx="3864400" cy="28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550025" y="4170200"/>
            <a:ext cx="2313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 u="sng">
                <a:hlinkClick r:id="rId5"/>
              </a:rPr>
              <a:t>Credit Card Checkout (Daily UI)</a:t>
            </a:r>
            <a:endParaRPr b="1" sz="1200"/>
          </a:p>
        </p:txBody>
      </p:sp>
      <p:sp>
        <p:nvSpPr>
          <p:cNvPr id="74" name="Google Shape;74;p19"/>
          <p:cNvSpPr txBox="1"/>
          <p:nvPr/>
        </p:nvSpPr>
        <p:spPr>
          <a:xfrm>
            <a:off x="4613075" y="4056050"/>
            <a:ext cx="137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  <a:hlinkClick r:id="rId6"/>
              </a:rPr>
              <a:t>TicTail Checkout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what’s in a form?</a:t>
            </a:r>
            <a:endParaRPr/>
          </a:p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Structure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Input Fields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Field Labels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Action Buttons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Feedback</a:t>
            </a:r>
            <a:endParaRPr/>
          </a:p>
        </p:txBody>
      </p:sp>
      <p:pic>
        <p:nvPicPr>
          <p:cNvPr id="81" name="Google Shape;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250" y="310925"/>
            <a:ext cx="4450425" cy="41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5C36E"/>
                </a:solidFill>
              </a:rPr>
              <a:t>Form </a:t>
            </a:r>
            <a:r>
              <a:rPr lang="en">
                <a:solidFill>
                  <a:srgbClr val="75C36E"/>
                </a:solidFill>
              </a:rPr>
              <a:t>Structure</a:t>
            </a:r>
            <a:endParaRPr>
              <a:solidFill>
                <a:srgbClr val="75C36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502925" y="1399650"/>
            <a:ext cx="8138100" cy="282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Only ask what’s </a:t>
            </a:r>
            <a:r>
              <a:rPr b="1" lang="en">
                <a:solidFill>
                  <a:srgbClr val="75C36E"/>
                </a:solidFill>
              </a:rPr>
              <a:t>required</a:t>
            </a:r>
            <a:r>
              <a:rPr lang="en"/>
              <a:t> 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Order the form </a:t>
            </a:r>
            <a:r>
              <a:rPr b="1" lang="en">
                <a:solidFill>
                  <a:srgbClr val="75C36E"/>
                </a:solidFill>
              </a:rPr>
              <a:t>logically </a:t>
            </a:r>
            <a:endParaRPr b="1">
              <a:solidFill>
                <a:srgbClr val="75C36E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75C36E"/>
                </a:solidFill>
              </a:rPr>
              <a:t>Group </a:t>
            </a:r>
            <a:r>
              <a:rPr lang="en"/>
              <a:t>related information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Forms should be </a:t>
            </a:r>
            <a:r>
              <a:rPr b="1" lang="en">
                <a:solidFill>
                  <a:srgbClr val="75C36E"/>
                </a:solidFill>
              </a:rPr>
              <a:t>one</a:t>
            </a:r>
            <a:r>
              <a:rPr lang="en"/>
              <a:t> column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Long Forms Feel Overwhelming!</a:t>
            </a:r>
            <a:endParaRPr b="1"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350" y="142975"/>
            <a:ext cx="3867280" cy="41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One Column vs. Multiple</a:t>
            </a:r>
            <a:endParaRPr b="1"/>
          </a:p>
        </p:txBody>
      </p:sp>
      <p:pic>
        <p:nvPicPr>
          <p:cNvPr id="104" name="Google Shape;1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50" y="303125"/>
            <a:ext cx="76200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DD Spring 2019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